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70" r:id="rId11"/>
    <p:sldId id="266" r:id="rId12"/>
    <p:sldId id="268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653" autoAdjust="0"/>
    <p:restoredTop sz="94648" autoAdjust="0"/>
  </p:normalViewPr>
  <p:slideViewPr>
    <p:cSldViewPr>
      <p:cViewPr varScale="1">
        <p:scale>
          <a:sx n="42" d="100"/>
          <a:sy n="42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4" d="100"/>
          <a:sy n="34" d="100"/>
        </p:scale>
        <p:origin x="-228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BCFEB-6CFA-4AAB-A4E8-CAA8F6355984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1EC71-D2CD-487F-835E-78A105EA8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73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6971B-F520-444D-BA00-54134EF48A92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8AA6D-3E33-4D17-8CCA-835FC6263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2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4418-A3FF-4764-B360-D0A219A440DF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ABBA-8AD8-4E9E-B9B0-0BC15AC02572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BED9-ADB9-47DC-B6AC-4B3DAD0C8FFC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70BE-6405-4F80-BA46-EB5E5DC00C7D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270A-E7A5-459B-8806-FCA903E0728D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CFB4-E430-4F3E-A751-085D9506B7C1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A0C7-49F2-46A4-A9BC-6BBD655A9DA6}" type="datetime1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A26-51DD-4C83-9103-26B0848013F5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CEEE-5B11-41BF-ABB6-AC049E4939AC}" type="datetime1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BAB6-59AB-433B-87DD-7F57120DB1F5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7A20-1FD2-4929-81A2-FAD8B1E6D4CB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EB07A-8ECA-4750-BA48-BD2CA0E48FBD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BREXIT THOUGHTS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Wallington 24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February 2017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Angus Collingwood-Cameron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1" y="6112042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702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Bonfire of Red Tape?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908" y="3177381"/>
            <a:ext cx="1351492" cy="101361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6162675"/>
            <a:ext cx="25527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91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GB" dirty="0" smtClean="0"/>
              <a:t>Known Unknown:</a:t>
            </a:r>
            <a:br>
              <a:rPr lang="en-GB" dirty="0" smtClean="0"/>
            </a:br>
            <a:r>
              <a:rPr lang="en-GB" dirty="0" smtClean="0"/>
              <a:t>Trade post Brexit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No Single Market &amp; Customs Union</a:t>
            </a:r>
          </a:p>
          <a:p>
            <a:r>
              <a:rPr lang="en-GB" dirty="0" smtClean="0"/>
              <a:t>WTO Rules?</a:t>
            </a:r>
          </a:p>
          <a:p>
            <a:r>
              <a:rPr lang="en-GB" dirty="0" smtClean="0"/>
              <a:t>Tariffs: Average 22.3% for agricultural products</a:t>
            </a:r>
          </a:p>
          <a:p>
            <a:r>
              <a:rPr lang="en-GB" dirty="0" smtClean="0"/>
              <a:t>59% beef, 40% lamb and wheat</a:t>
            </a:r>
          </a:p>
          <a:p>
            <a:r>
              <a:rPr lang="en-GB" dirty="0" smtClean="0"/>
              <a:t>Imports?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2" y="617220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76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Road test your business with no “BPS”</a:t>
            </a:r>
          </a:p>
          <a:p>
            <a:r>
              <a:rPr lang="en-GB" dirty="0" smtClean="0"/>
              <a:t>Complete any legal agreements &amp; structural changes asap while there is some certainty</a:t>
            </a:r>
          </a:p>
          <a:p>
            <a:r>
              <a:rPr lang="en-GB" dirty="0" smtClean="0"/>
              <a:t>Avoid long term agreements, unless income related</a:t>
            </a:r>
          </a:p>
          <a:p>
            <a:r>
              <a:rPr lang="en-GB" dirty="0" smtClean="0"/>
              <a:t>Maintain </a:t>
            </a:r>
            <a:r>
              <a:rPr lang="en-GB" dirty="0" smtClean="0"/>
              <a:t>flexibility</a:t>
            </a:r>
          </a:p>
          <a:p>
            <a:r>
              <a:rPr lang="en-GB" dirty="0" smtClean="0"/>
              <a:t>Expansion opportunities?</a:t>
            </a:r>
            <a:endParaRPr lang="en-GB" dirty="0" smtClean="0"/>
          </a:p>
          <a:p>
            <a:r>
              <a:rPr lang="en-GB" dirty="0" smtClean="0"/>
              <a:t>Chin up – worse things happen at sea!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1" y="617220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5963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Meanwhile, over in Europe….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CAP 2020 -2017 Debate just starting:</a:t>
            </a:r>
          </a:p>
          <a:p>
            <a:r>
              <a:rPr lang="en-GB" dirty="0" smtClean="0"/>
              <a:t>Maintain the current rules</a:t>
            </a:r>
          </a:p>
          <a:p>
            <a:r>
              <a:rPr lang="en-GB" dirty="0" smtClean="0"/>
              <a:t>Full liberalisation, removing CAP support and encouraging globally integrated food markets</a:t>
            </a:r>
          </a:p>
          <a:p>
            <a:r>
              <a:rPr lang="en-GB" dirty="0" smtClean="0"/>
              <a:t>Rural development and Risk Management tools</a:t>
            </a:r>
          </a:p>
          <a:p>
            <a:r>
              <a:rPr lang="en-GB" dirty="0" smtClean="0"/>
              <a:t>Simplify area based payments</a:t>
            </a:r>
          </a:p>
          <a:p>
            <a:r>
              <a:rPr lang="en-GB" dirty="0" smtClean="0"/>
              <a:t>Small holders, environmentally friendly farming &amp; local food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230" y="6162675"/>
            <a:ext cx="25527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606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Meanwhile, over in Europe….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Free Trade!!</a:t>
            </a:r>
          </a:p>
          <a:p>
            <a:r>
              <a:rPr lang="en-GB" dirty="0" smtClean="0"/>
              <a:t>20 FTAs in negotiation, with Canada already agreed</a:t>
            </a:r>
          </a:p>
          <a:p>
            <a:r>
              <a:rPr lang="en-GB" dirty="0" smtClean="0"/>
              <a:t>New Zealand in negotiation – why?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210" y="6162675"/>
            <a:ext cx="25527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93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Meanwhile, over in Europe….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Enemies to the East of them….</a:t>
            </a:r>
          </a:p>
          <a:p>
            <a:r>
              <a:rPr lang="en-GB" sz="4000" dirty="0" smtClean="0"/>
              <a:t>Enemies to the West of them……..</a:t>
            </a:r>
          </a:p>
          <a:p>
            <a:r>
              <a:rPr lang="en-GB" sz="4000" dirty="0" smtClean="0"/>
              <a:t>Enemies within……</a:t>
            </a:r>
          </a:p>
          <a:p>
            <a:r>
              <a:rPr lang="en-GB" sz="4000" dirty="0" smtClean="0"/>
              <a:t>…….and then there is Greece!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790" y="6162675"/>
            <a:ext cx="25527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937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Meanwhile, over in Europe….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“The Euro could collapse in the next 12 to 18 months”</a:t>
            </a:r>
          </a:p>
          <a:p>
            <a:pPr marL="0" indent="0" algn="ctr">
              <a:buNone/>
            </a:pPr>
            <a:r>
              <a:rPr lang="en-GB" dirty="0" smtClean="0"/>
              <a:t>“I personally am not certain that there will be a European Union with which to have free trade negotiations with.”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Prof Ted </a:t>
            </a:r>
            <a:r>
              <a:rPr lang="en-GB" dirty="0" err="1" smtClean="0"/>
              <a:t>Malloch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6185535"/>
            <a:ext cx="25527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986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CONCLUSION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5400" dirty="0" smtClean="0"/>
              <a:t>Don’t Panic!!!</a:t>
            </a:r>
          </a:p>
          <a:p>
            <a:pPr marL="0" indent="0" algn="ctr">
              <a:buNone/>
            </a:pPr>
            <a:r>
              <a:rPr lang="en-GB" sz="5400" dirty="0" smtClean="0"/>
              <a:t>There will be opportunities as well as risk</a:t>
            </a:r>
            <a:endParaRPr lang="en-GB" sz="5400" dirty="0"/>
          </a:p>
          <a:p>
            <a:pPr marL="0" indent="0" algn="ctr">
              <a:buNone/>
            </a:pPr>
            <a:r>
              <a:rPr lang="en-GB" sz="5400" dirty="0" smtClean="0"/>
              <a:t>Adaptability and flexibility will be key</a:t>
            </a:r>
            <a:endParaRPr lang="en-GB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6162675"/>
            <a:ext cx="25527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19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Northern Farmers &amp; Landowners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Established 2012</a:t>
            </a:r>
          </a:p>
          <a:p>
            <a:r>
              <a:rPr lang="en-GB" dirty="0" smtClean="0"/>
              <a:t>Covers c250,000 acres</a:t>
            </a:r>
          </a:p>
          <a:p>
            <a:r>
              <a:rPr lang="en-GB" dirty="0" smtClean="0"/>
              <a:t>Entirely North East focused</a:t>
            </a:r>
          </a:p>
          <a:p>
            <a:r>
              <a:rPr lang="en-GB" dirty="0" smtClean="0"/>
              <a:t>Work with MPs, MEPs, </a:t>
            </a:r>
            <a:r>
              <a:rPr lang="en-GB" dirty="0" err="1" smtClean="0"/>
              <a:t>Gov</a:t>
            </a:r>
            <a:r>
              <a:rPr lang="en-GB" dirty="0" smtClean="0"/>
              <a:t> Agencies &amp; local authorities</a:t>
            </a:r>
          </a:p>
          <a:p>
            <a:r>
              <a:rPr lang="en-GB" dirty="0" smtClean="0"/>
              <a:t>Monthly newsletter</a:t>
            </a:r>
          </a:p>
          <a:p>
            <a:r>
              <a:rPr lang="en-GB" dirty="0" smtClean="0"/>
              <a:t>Access to advice &amp; info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831" y="617220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433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Known Knowns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Article 50 will be signed at the end of March</a:t>
            </a:r>
          </a:p>
          <a:p>
            <a:r>
              <a:rPr lang="en-GB" dirty="0" smtClean="0"/>
              <a:t>The UK will leave the EU 31</a:t>
            </a:r>
            <a:r>
              <a:rPr lang="en-GB" baseline="30000" dirty="0" smtClean="0"/>
              <a:t>st</a:t>
            </a:r>
            <a:r>
              <a:rPr lang="en-GB" dirty="0" smtClean="0"/>
              <a:t> March 2019 (or later!)</a:t>
            </a:r>
          </a:p>
          <a:p>
            <a:r>
              <a:rPr lang="en-GB" dirty="0" smtClean="0"/>
              <a:t>BPS payments will continue “until 2020”</a:t>
            </a:r>
          </a:p>
          <a:p>
            <a:r>
              <a:rPr lang="en-GB" dirty="0" smtClean="0"/>
              <a:t>Pillar 2 schemes will run their course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2" y="610362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91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Known UNKNOWN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 smtClean="0"/>
              <a:t>UK AGRICULTURE POLICY POST 2019!!!</a:t>
            </a:r>
            <a:endParaRPr lang="en-GB" sz="6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17220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28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Autofit/>
          </a:bodyPr>
          <a:lstStyle/>
          <a:p>
            <a:r>
              <a:rPr lang="en-GB" dirty="0" smtClean="0"/>
              <a:t>“I will fight your corner at every opportunity”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2286000"/>
            <a:ext cx="3810000" cy="3657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NFLG_ColourSMALL (2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1" y="617220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48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GB" sz="7200" b="1" dirty="0" smtClean="0"/>
              <a:t>DEFRA</a:t>
            </a:r>
            <a:endParaRPr lang="en-GB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 smtClean="0"/>
              <a:t>Clued up</a:t>
            </a:r>
            <a:endParaRPr lang="en-GB" sz="4400" b="1" dirty="0"/>
          </a:p>
          <a:p>
            <a:pPr marL="0" indent="0" algn="ctr">
              <a:buNone/>
            </a:pPr>
            <a:r>
              <a:rPr lang="en-GB" sz="4400" b="1" dirty="0" smtClean="0"/>
              <a:t>Or</a:t>
            </a:r>
            <a:endParaRPr lang="en-GB" sz="4400" b="1" dirty="0"/>
          </a:p>
          <a:p>
            <a:pPr marL="0" indent="0" algn="ctr">
              <a:buNone/>
            </a:pPr>
            <a:r>
              <a:rPr lang="en-GB" sz="4400" b="1" dirty="0" smtClean="0"/>
              <a:t>Clueless?</a:t>
            </a:r>
            <a:endParaRPr lang="en-GB" sz="4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2" y="617220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232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DEFRA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No Capacity</a:t>
            </a:r>
          </a:p>
          <a:p>
            <a:r>
              <a:rPr lang="en-GB" sz="4000" dirty="0" smtClean="0"/>
              <a:t>No Skills</a:t>
            </a:r>
          </a:p>
          <a:p>
            <a:r>
              <a:rPr lang="en-GB" sz="4000" dirty="0" smtClean="0"/>
              <a:t>No Knowledge</a:t>
            </a:r>
          </a:p>
          <a:p>
            <a:r>
              <a:rPr lang="en-GB" sz="4000" b="1" dirty="0" smtClean="0"/>
              <a:t>CONCLUSION:=</a:t>
            </a:r>
            <a:endParaRPr lang="en-GB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2" y="617220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723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Agriculture Policy post 2019: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 smtClean="0"/>
              <a:t>Less of the </a:t>
            </a:r>
          </a:p>
          <a:p>
            <a:pPr marL="0" indent="0" algn="ctr">
              <a:buNone/>
            </a:pPr>
            <a:r>
              <a:rPr lang="en-GB" sz="6000" b="1" dirty="0" smtClean="0"/>
              <a:t>Same!</a:t>
            </a:r>
            <a:endParaRPr lang="en-GB" sz="6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131" y="617220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521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2019?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“BPS” tapers to zero</a:t>
            </a:r>
          </a:p>
          <a:p>
            <a:r>
              <a:rPr lang="en-GB" dirty="0" smtClean="0"/>
              <a:t>How long will the taper period be?</a:t>
            </a:r>
          </a:p>
          <a:p>
            <a:r>
              <a:rPr lang="en-GB" dirty="0" err="1" smtClean="0"/>
              <a:t>Agri</a:t>
            </a:r>
            <a:r>
              <a:rPr lang="en-GB" dirty="0" smtClean="0"/>
              <a:t>-environment to continue and improve</a:t>
            </a:r>
          </a:p>
          <a:p>
            <a:r>
              <a:rPr lang="en-GB" dirty="0" smtClean="0"/>
              <a:t>Other methods of environment payments?</a:t>
            </a:r>
          </a:p>
          <a:p>
            <a:r>
              <a:rPr lang="en-GB" dirty="0" smtClean="0"/>
              <a:t>Other measures in time?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FLG_ColourSMALL (2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1" y="6172200"/>
            <a:ext cx="254317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763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408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BREXIT THOUGHTS</vt:lpstr>
      <vt:lpstr>Northern Farmers &amp; Landowners Group</vt:lpstr>
      <vt:lpstr>The Known Knowns</vt:lpstr>
      <vt:lpstr>The Known UNKNOWN</vt:lpstr>
      <vt:lpstr>“I will fight your corner at every opportunity”</vt:lpstr>
      <vt:lpstr>DEFRA</vt:lpstr>
      <vt:lpstr>DEFRA</vt:lpstr>
      <vt:lpstr>UK Agriculture Policy post 2019:</vt:lpstr>
      <vt:lpstr>Post 2019?</vt:lpstr>
      <vt:lpstr>Bonfire of Red Tape?</vt:lpstr>
      <vt:lpstr>Known Unknown: Trade post Brexit</vt:lpstr>
      <vt:lpstr>Actions to Consider</vt:lpstr>
      <vt:lpstr>Meanwhile, over in Europe….</vt:lpstr>
      <vt:lpstr>Meanwhile, over in Europe….</vt:lpstr>
      <vt:lpstr>Meanwhile, over in Europe….</vt:lpstr>
      <vt:lpstr>Meanwhile, over in Europe….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THOUGHTS</dc:title>
  <dc:creator>Angus</dc:creator>
  <cp:lastModifiedBy>Angus</cp:lastModifiedBy>
  <cp:revision>19</cp:revision>
  <dcterms:created xsi:type="dcterms:W3CDTF">2006-08-16T00:00:00Z</dcterms:created>
  <dcterms:modified xsi:type="dcterms:W3CDTF">2017-02-24T09:09:41Z</dcterms:modified>
</cp:coreProperties>
</file>